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2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99001-4EFE-46D9-9CA7-CD69F4D70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B2E52A-F996-4DEB-8BA1-14B3E6FB6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24CD16-0A82-47EA-9463-4B9595AA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767B3C-E67B-41D4-8E87-3A4B84B1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6A9897-6981-4722-98CE-F38F646C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97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8A191-8A3F-474E-9B79-25BC15C4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90F11D-2411-43D0-B8C9-3AF750AFF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19BE4B-17EB-4B2A-9230-B32A8676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A61F4-E0C7-4522-B87C-28EA4F19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2A130D-94E9-44F3-A2D3-0BF2AD98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56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A11AB4F-A467-4700-AC3E-88B06BA33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5D2DD45-A640-4451-8605-4A48E14FD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C04468-E679-4FDE-A15A-21903630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EAF858-660B-4C66-917C-5958882A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312E7-F957-4174-9BCD-B8E4F105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18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3CDAE-A42E-4BC6-85CA-2D19B8D0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CEC145-4501-431F-AD73-02ACDFD9B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CDC994-1EE2-4C3C-AFC0-1D31E858D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28B4C-5B0A-439A-A5F5-33EFC694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013143-7B29-4C4C-89A0-DB0C9FBF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40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4B62D-58E4-4314-880C-D0C13598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2A5598-BDA1-4C24-9ACA-74117F888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8E5467-5820-470A-A92E-42E499A5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E16F8D-6251-463F-9E7F-5D164901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4BA74C-56FC-40DF-9B42-0906034B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02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8B39C-90CA-4FDB-A07B-3383810C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FAE6BA-FE94-4ADD-8B29-AE7117B1C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FF40D8-8241-4DA9-BCF7-5C4B6FBD5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294360-99EC-4BEF-8D06-8D6DA514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36F8B8-38A7-4073-917B-9D1883EE0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AC7AF2-A572-4602-BBB9-79AD6608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6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8AC84-4EE3-42DE-9BDC-C47414BD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8494F2-FEEA-41D6-A922-B79C2C159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B097F5-3D77-4A69-AF32-EA5E10740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EEC8F1-F0E1-48FD-837A-3625D6150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BC9F3D-A81D-4635-956B-BE0B8ADAD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D4D759F-7FB4-4A08-BE6D-230A499C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B52402A-5782-4BE3-B4C8-8EEAFFE6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BCFD6B-5519-4F92-8EA9-5A7E9DFB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83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2F43D-D77C-4875-9ED5-AEC28E79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5E21D6-8604-4DAA-AFCD-C617282B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5C2399-94BE-4ED7-915F-BF783228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1DDFCC-4E0F-4093-80B2-BDB932B8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13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0BA134F-3570-4C06-AB3B-33EF7CB3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5C4025-40A8-4A81-8065-90B12A5A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B9A753-750B-4987-BAC6-9D22C9B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2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F395F5-4D0D-47E4-A924-1B4C3829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6D6A7-5849-4D81-8C94-57CA5169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7AE2C4-118A-4B89-B7F3-B2A7D6A5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917746-DE9C-411E-8436-311C66C6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40A19E-939D-424B-81F7-4FE6C6D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C31E42-5172-4489-8030-EE408839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41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E10F-8F34-46F1-87D9-6F9745998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C8F577D-2967-4840-92EB-B5DAADDF5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A8B8D1-AA3B-42B7-9D24-A25116FA7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815542-3C8D-419D-8334-B18D1C72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D81C6E-5B15-4CCE-996E-F225DED1F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31ADAA-9571-4EE9-B923-3C115020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7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340D7-A7D6-49D5-A434-AE7F74CC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C2DC1-00BD-4996-8AE7-82D8C1FE3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EC66EC-E671-4FAA-ABB3-9B35B65F4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4985A-8DCC-47D3-AA64-8BE905C49137}" type="datetimeFigureOut">
              <a:rPr lang="ru-RU" smtClean="0"/>
              <a:t>05.12.2024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1E2942-1958-4540-BC0D-8CA687420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971DC5-FBF1-4660-BD92-5107E069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3043-565A-4DBB-AF33-B9B676BE6D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8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F9C0B-21A0-4AA7-8A21-D5E330367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 деловых переговоров. Показатели эффективности переговоров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3EE81B-85CE-4C29-B36D-777678481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</a:t>
            </a:r>
            <a:r>
              <a:rPr lang="en-US" dirty="0"/>
              <a:t>: </a:t>
            </a:r>
            <a:r>
              <a:rPr lang="ru-RU" dirty="0"/>
              <a:t>Богданов Ренат, 1ПИб-02-3оп-23</a:t>
            </a:r>
          </a:p>
        </p:txBody>
      </p:sp>
    </p:spTree>
    <p:extLst>
      <p:ext uri="{BB962C8B-B14F-4D97-AF65-F5344CB8AC3E}">
        <p14:creationId xmlns:p14="http://schemas.microsoft.com/office/powerpoint/2010/main" val="80237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91C2C1-0E5A-4A11-8A1D-DC323858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58" y="236332"/>
            <a:ext cx="4177553" cy="417755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447542-4487-4077-BEF0-DDF1AEF1E945}"/>
              </a:ext>
            </a:extLst>
          </p:cNvPr>
          <p:cNvSpPr/>
          <p:nvPr/>
        </p:nvSpPr>
        <p:spPr>
          <a:xfrm>
            <a:off x="425823" y="3316958"/>
            <a:ext cx="1134035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Спасибо за 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BA8A8B-C77F-4E56-B33E-C294759C8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" y="378199"/>
            <a:ext cx="1905000" cy="1619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6DF02C-C494-4E60-B28F-C21772ED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020">
            <a:off x="10387853" y="2648173"/>
            <a:ext cx="1185583" cy="10077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13BC38-6C3C-4157-8FDE-907EE4133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406">
            <a:off x="3861546" y="5168561"/>
            <a:ext cx="1329019" cy="11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45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D70E0-8D32-4165-96D3-0D0613E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4568C1-877E-4B36-871C-BBB297AD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8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Что такое деловые переговоры и зачем они нужны? / </a:t>
            </a:r>
            <a:r>
              <a:rPr lang="ru-RU" dirty="0" err="1"/>
              <a:t>НИПКЭФ.ру</a:t>
            </a:r>
            <a:r>
              <a:rPr lang="ru-RU" dirty="0"/>
              <a:t>. URL: https://nipkef.ru/about/blog/delovye-peregovory-pravila-etika-forma-osobennosti-vedeniya-i-organizatsii/ (дата обращения: 5.12.2024)</a:t>
            </a:r>
            <a:r>
              <a:rPr lang="en-US" dirty="0"/>
              <a:t>;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Переводим цели в цифры: как определить KPI / </a:t>
            </a:r>
            <a:r>
              <a:rPr lang="ru-RU" dirty="0" err="1"/>
              <a:t>Яндекс.Практикум</a:t>
            </a:r>
            <a:r>
              <a:rPr lang="ru-RU" dirty="0"/>
              <a:t>. URL: https://practicum.yandex.ru/blog/pokazateli-effektivnosti-kpi/ (дата обращения: 5.12.2024</a:t>
            </a:r>
            <a:r>
              <a:rPr lang="en-US" dirty="0"/>
              <a:t>)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177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CBF4C0-6C20-4BB1-BA28-E530366B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9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FA0E6-77B9-4041-B754-C26FD40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Понятие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98587-D34D-41D3-9434-DE61BE888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2704"/>
          </a:xfrm>
        </p:spPr>
        <p:txBody>
          <a:bodyPr/>
          <a:lstStyle/>
          <a:p>
            <a:pPr marL="0" indent="0" algn="just">
              <a:buNone/>
            </a:pPr>
            <a:r>
              <a:rPr lang="ru-RU" i="1" dirty="0"/>
              <a:t>Деловые переговоры </a:t>
            </a:r>
            <a:r>
              <a:rPr lang="ru-RU" dirty="0"/>
              <a:t>— это одна из форм делового общения, участники которого хотят прийти к соглашению по какому-то определённому вопросу.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A5B55-5629-4262-8003-A75AD0F2A279}"/>
              </a:ext>
            </a:extLst>
          </p:cNvPr>
          <p:cNvSpPr txBox="1"/>
          <p:nvPr/>
        </p:nvSpPr>
        <p:spPr>
          <a:xfrm>
            <a:off x="838200" y="321832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Например, директор завода договаривается с поставщиком сырья об изменении сроков или объёмов поставок. Или владелец магазина обсуждает условия аренды с хозяином помещения. Ещё один пример деловых переговоров — собеседование, которое должен пройти соискатель при приёме на работу. От того, насколько искусным переговорщиком он окажется, во многом будет зависеть результат — заветная позиция в успешной компании или дальнейшие поиски.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18C1E3-440C-495F-8999-BC8C8D602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1891" r="40368" b="2575"/>
          <a:stretch/>
        </p:blipFill>
        <p:spPr>
          <a:xfrm>
            <a:off x="7288194" y="3218329"/>
            <a:ext cx="4065606" cy="3006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FD3775-EB01-4832-87EA-BDF60A46458C}"/>
              </a:ext>
            </a:extLst>
          </p:cNvPr>
          <p:cNvSpPr txBox="1"/>
          <p:nvPr/>
        </p:nvSpPr>
        <p:spPr>
          <a:xfrm>
            <a:off x="7288194" y="6224993"/>
            <a:ext cx="406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i="1" dirty="0"/>
              <a:t>Рис. 1. Пример деловых переговоров</a:t>
            </a:r>
          </a:p>
        </p:txBody>
      </p:sp>
    </p:spTree>
    <p:extLst>
      <p:ext uri="{BB962C8B-B14F-4D97-AF65-F5344CB8AC3E}">
        <p14:creationId xmlns:p14="http://schemas.microsoft.com/office/powerpoint/2010/main" val="297817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ED233-77C6-470B-A654-132BD09F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Цели деловых переговоров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83E1E-4AC2-4A3D-B80E-747957F7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08059" cy="4351338"/>
          </a:xfrm>
        </p:spPr>
        <p:txBody>
          <a:bodyPr>
            <a:normAutofit/>
          </a:bodyPr>
          <a:lstStyle/>
          <a:p>
            <a:r>
              <a:rPr lang="ru-RU" dirty="0"/>
              <a:t>заключить выгодную сделку или продлить контракт;</a:t>
            </a:r>
          </a:p>
          <a:p>
            <a:r>
              <a:rPr lang="ru-RU" dirty="0"/>
              <a:t>обменяться информацией;</a:t>
            </a:r>
          </a:p>
          <a:p>
            <a:r>
              <a:rPr lang="ru-RU" dirty="0"/>
              <a:t>выстроить партнёрские отношения;</a:t>
            </a:r>
          </a:p>
          <a:p>
            <a:r>
              <a:rPr lang="ru-RU" dirty="0"/>
              <a:t>найти выход из конфликтной ситуации;</a:t>
            </a:r>
          </a:p>
          <a:p>
            <a:r>
              <a:rPr lang="ru-RU" dirty="0"/>
              <a:t>решить проблему.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65CAFD-7BD2-43DD-8697-35CF3CBD9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59" y="1624480"/>
            <a:ext cx="3711388" cy="27835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8CB8E5-2A54-43E8-BB1F-53CA3E0F0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2154" r="2192" b="2307"/>
          <a:stretch/>
        </p:blipFill>
        <p:spPr>
          <a:xfrm>
            <a:off x="7503459" y="4397188"/>
            <a:ext cx="3092823" cy="23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E0F24-41DF-499A-8B38-E5B6EFC4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деловых переговоров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E6C622-DC3F-493F-9335-17FAA010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Информационная</a:t>
            </a:r>
            <a:r>
              <a:rPr lang="ru-RU" dirty="0"/>
              <a:t>. Во время подготовки и в ходе деловых переговоров их участники активно собирают данные и обмениваются друг с другом информацией. Благодаря этому у каждой из сторон складывается полная картина происходящего, что поможет принять оптимальное решение. </a:t>
            </a:r>
          </a:p>
          <a:p>
            <a:r>
              <a:rPr lang="ru-RU" b="1" dirty="0"/>
              <a:t>Коммуникативная.</a:t>
            </a:r>
            <a:r>
              <a:rPr lang="ru-RU" dirty="0"/>
              <a:t> Участники переговоров делятся мнениями, впечатлениями, опытом, обсуждают ключевые или спорные моменты. Между ними постепенно устанавливаются партнёрские отношения, завязываются и укрепляются деловые связи. </a:t>
            </a:r>
          </a:p>
          <a:p>
            <a:r>
              <a:rPr lang="ru-RU" b="1" dirty="0"/>
              <a:t>Контролирующая или регулятивная.</a:t>
            </a:r>
            <a:r>
              <a:rPr lang="ru-RU" dirty="0"/>
              <a:t> Деловые партнёры в диалоге решают проблемы, устраняют конфликты — управляют переговорами. </a:t>
            </a:r>
          </a:p>
          <a:p>
            <a:r>
              <a:rPr lang="ru-RU" b="1" dirty="0"/>
              <a:t>Координирующая. </a:t>
            </a:r>
            <a:r>
              <a:rPr lang="ru-RU" dirty="0"/>
              <a:t>Общение помогает потенциальным или действующим партнёрам синхронизировать свои действия, выстраивать и поддерживать деловые связи.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2D956-E676-46F1-A4BE-18B6C9EEE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5"/>
          <a:stretch/>
        </p:blipFill>
        <p:spPr>
          <a:xfrm>
            <a:off x="8830235" y="175886"/>
            <a:ext cx="2129117" cy="164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7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2E633-82CA-4405-A3B6-8798CBEE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Ключевые показатели эффективности (</a:t>
            </a:r>
            <a:r>
              <a:rPr lang="en-US" dirty="0"/>
              <a:t>KPI)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6D0F98-F584-4788-9D18-327875FB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just">
              <a:buNone/>
            </a:pPr>
            <a:r>
              <a:rPr lang="ru-RU" i="1" dirty="0" err="1"/>
              <a:t>KPIs</a:t>
            </a:r>
            <a:r>
              <a:rPr lang="ru-RU" i="1" dirty="0"/>
              <a:t> (от англ. Key Performance </a:t>
            </a:r>
            <a:r>
              <a:rPr lang="ru-RU" i="1" dirty="0" err="1"/>
              <a:t>Indicators</a:t>
            </a:r>
            <a:r>
              <a:rPr lang="ru-RU" i="1" dirty="0"/>
              <a:t>) </a:t>
            </a:r>
            <a:r>
              <a:rPr lang="ru-RU" dirty="0"/>
              <a:t>— это ключевые показатели эффективности, которые важны для достижения целей компании.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73CD1-5278-4D52-BFCC-C1A95F037D22}"/>
              </a:ext>
            </a:extLst>
          </p:cNvPr>
          <p:cNvSpPr txBox="1"/>
          <p:nvPr/>
        </p:nvSpPr>
        <p:spPr>
          <a:xfrm>
            <a:off x="838200" y="342900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Главная цель любого бизнеса — прибыль, поэтому для оценки эффективности достижения этой цели считают средний доход от одного клиента (от англ. ARPU, </a:t>
            </a:r>
            <a:r>
              <a:rPr lang="ru-RU" dirty="0" err="1"/>
              <a:t>Average</a:t>
            </a:r>
            <a:r>
              <a:rPr lang="ru-RU" dirty="0"/>
              <a:t> </a:t>
            </a:r>
            <a:r>
              <a:rPr lang="ru-RU" dirty="0" err="1"/>
              <a:t>Revenue</a:t>
            </a:r>
            <a:r>
              <a:rPr lang="ru-RU" dirty="0"/>
              <a:t> </a:t>
            </a:r>
            <a:r>
              <a:rPr lang="ru-RU" dirty="0" err="1"/>
              <a:t>per</a:t>
            </a:r>
            <a:r>
              <a:rPr lang="ru-RU" dirty="0"/>
              <a:t> User) и окупаемость вложений (от англ. ROI, Return </a:t>
            </a:r>
            <a:r>
              <a:rPr lang="ru-RU" dirty="0" err="1"/>
              <a:t>on</a:t>
            </a:r>
            <a:r>
              <a:rPr lang="ru-RU" dirty="0"/>
              <a:t> Investment).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8F91BE-3B9A-4959-B1A4-6DDA457D0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47" y="2843802"/>
            <a:ext cx="3832153" cy="32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0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66981-60A1-4233-8C2A-001D5597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12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{ 0, 1, 2, 3, 4, 5, 6, 7, 8, 9, % }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92B41-3E18-4F3C-8952-D79ECB6E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b="1" dirty="0"/>
              <a:t>KPI всегда выражаются в цифрах или процентах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ru-RU" dirty="0"/>
              <a:t>см. рис. 1</a:t>
            </a:r>
            <a:r>
              <a:rPr lang="en-US" dirty="0"/>
              <a:t>)</a:t>
            </a:r>
            <a:r>
              <a:rPr lang="ru-RU" dirty="0"/>
              <a:t>. С их помощью отслеживают прогресс в разных направлениях работы компании. Например, ключевые показатели могут покрывать части маркетинговой воронки, результаты разных отделов или эффективность конкретного сотрудника.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1A90D-DE64-4081-A309-B69EF6DF4E64}"/>
              </a:ext>
            </a:extLst>
          </p:cNvPr>
          <p:cNvSpPr txBox="1"/>
          <p:nvPr/>
        </p:nvSpPr>
        <p:spPr>
          <a:xfrm>
            <a:off x="4468905" y="5105578"/>
            <a:ext cx="325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 1. Примеры допустимых символов для выражения </a:t>
            </a:r>
            <a:r>
              <a:rPr lang="en-US" dirty="0"/>
              <a:t>KPI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775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433E4-F742-42EB-8F8E-6D05381A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Количественные показатели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CE61E2-D95E-4B29-AA8C-65CA55E00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b="1" dirty="0"/>
              <a:t>Выручка: </a:t>
            </a:r>
            <a:r>
              <a:rPr lang="ru-RU" dirty="0"/>
              <a:t>Увеличение выручки – прямое свидетельство успешных переговоров. Чем выше рост, тем эффективнее переговоры.</a:t>
            </a:r>
          </a:p>
          <a:p>
            <a:pPr algn="just"/>
            <a:r>
              <a:rPr lang="ru-RU" b="1" dirty="0"/>
              <a:t>Прибыль: </a:t>
            </a:r>
            <a:r>
              <a:rPr lang="ru-RU" dirty="0"/>
              <a:t>Выручка сама по себе не всегда отражает истинную картину. Важно учитывать расходы и вычислять чистую прибыль. </a:t>
            </a:r>
          </a:p>
          <a:p>
            <a:pPr algn="just"/>
            <a:r>
              <a:rPr lang="ru-RU" b="1" dirty="0"/>
              <a:t>Количество новых клиентов/договоров: </a:t>
            </a:r>
            <a:r>
              <a:rPr lang="ru-RU" dirty="0"/>
              <a:t>Эти показатели отражают производительность переговоров и способность расширять клиентскую базу. Рост числа новых клиентов или заключенных договоров говорит об эффективности привлечения и удержания.</a:t>
            </a:r>
          </a:p>
          <a:p>
            <a:pPr algn="just"/>
            <a:r>
              <a:rPr lang="ru-RU" b="1" dirty="0"/>
              <a:t>Окупаемость инвестиций (ROI): </a:t>
            </a:r>
            <a:r>
              <a:rPr lang="ru-RU" dirty="0"/>
              <a:t>Этот показатель позволяет оценить эффективность вложений в переговоры. Высокий ROI свидетельствует о высокой доходности сделки, продемонстрировав выгодность инвестиций в процесс переговоров.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01B0BB-7428-451A-8753-0C3BD5AB9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657" y="-7658"/>
            <a:ext cx="2522071" cy="18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62475-B4F7-4725-A2A0-CFF1ACEE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Качественные показатели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0032E4-8B48-4709-AA08-96BAFD751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ru-RU" b="1" dirty="0"/>
              <a:t>Укрепление репутации компании</a:t>
            </a:r>
            <a:r>
              <a:rPr lang="ru-RU" dirty="0"/>
              <a:t>: Успешные переговоры, особенно с крупными партнерами или клиентами, могут существенно улучшить имидж компании. </a:t>
            </a:r>
          </a:p>
          <a:p>
            <a:pPr algn="just"/>
            <a:r>
              <a:rPr lang="ru-RU" b="1" dirty="0"/>
              <a:t>Улучшение условий сотрудничества</a:t>
            </a:r>
            <a:r>
              <a:rPr lang="ru-RU" dirty="0"/>
              <a:t>: Эффективность переговоров часто проявляется в выгодных долгосрочных соглашениях. Получение более благоприятных условий, чем предполагалось изначально, указывает на высокую эффективность ведения переговоров.</a:t>
            </a:r>
          </a:p>
          <a:p>
            <a:pPr algn="just"/>
            <a:r>
              <a:rPr lang="ru-RU" b="1" dirty="0"/>
              <a:t>Повышение лояльности клиентов</a:t>
            </a:r>
            <a:r>
              <a:rPr lang="ru-RU" dirty="0"/>
              <a:t>: Залог долгосрочного успеха – лояльные клиенты. Это можно оценить по коэффициенту удержания клиентов или количеству повторных заказов.</a:t>
            </a:r>
          </a:p>
          <a:p>
            <a:pPr algn="just"/>
            <a:r>
              <a:rPr lang="ru-RU" b="1" dirty="0"/>
              <a:t>Обратная связь от партнеров</a:t>
            </a:r>
            <a:r>
              <a:rPr lang="ru-RU" dirty="0"/>
              <a:t>: Положительные отзывы и предложения от партнеров – ценный показатель эффективности, отражающий уровень удовлетворенности и готовность к дальнейшему сотрудничеству.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0D48B-83E5-4CF0-80C5-201B2971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6"/>
          <a:stretch/>
        </p:blipFill>
        <p:spPr>
          <a:xfrm>
            <a:off x="9115661" y="38519"/>
            <a:ext cx="2238139" cy="1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C24C3-5381-46D0-BD82-496574AC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Опережающие и запаздывающие </a:t>
            </a:r>
            <a:r>
              <a:rPr lang="en-US" dirty="0"/>
              <a:t>KPI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7292B6-0A30-4D37-9605-AA322481A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Опережающие KPI </a:t>
            </a:r>
            <a:r>
              <a:rPr lang="ru-RU" dirty="0"/>
              <a:t>(например, количество предварительных заказов, объем согласованных условий) показывают мгновенный успех.</a:t>
            </a:r>
          </a:p>
          <a:p>
            <a:pPr marL="0" indent="0">
              <a:buNone/>
            </a:pPr>
            <a:r>
              <a:rPr lang="ru-RU" b="1" dirty="0"/>
              <a:t>Запаздывающие KPI </a:t>
            </a:r>
            <a:r>
              <a:rPr lang="ru-RU" dirty="0"/>
              <a:t>(например, стабильность доходов от новых клиентов, долгосрочное сотрудничество) оценивают долгосрочные результаты.</a:t>
            </a:r>
          </a:p>
          <a:p>
            <a:pPr marL="0" indent="0">
              <a:buNone/>
            </a:pPr>
            <a:r>
              <a:rPr lang="ru-RU" dirty="0"/>
              <a:t>И наконец, не стоит забывать об уровне удовлетворенности сторон. Даже при достижении финансовых целей, негативный опыт может повредить будущим отношениям. Опрос участников переговоров поможет выявить сильные и слабые стороны процесса.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5F142B-425F-4350-AA28-D63D677FD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424" y="5308878"/>
            <a:ext cx="1542489" cy="15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953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738</Words>
  <Application>Microsoft Office PowerPoint</Application>
  <PresentationFormat>Широкоэкранный</PresentationFormat>
  <Paragraphs>41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Цель деловых переговоров. Показатели эффективности переговоров</vt:lpstr>
      <vt:lpstr>Понятие</vt:lpstr>
      <vt:lpstr>Цели деловых переговоров</vt:lpstr>
      <vt:lpstr>Функции деловых переговоров</vt:lpstr>
      <vt:lpstr>Ключевые показатели эффективности (KPI)</vt:lpstr>
      <vt:lpstr>{ 0, 1, 2, 3, 4, 5, 6, 7, 8, 9, % }</vt:lpstr>
      <vt:lpstr>Количественные показатели</vt:lpstr>
      <vt:lpstr>Качественные показатели</vt:lpstr>
      <vt:lpstr>Опережающие и запаздывающие KPI</vt:lpstr>
      <vt:lpstr>Презентация PowerPoint</vt:lpstr>
      <vt:lpstr>Список источников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Цель деловых переговоров. Показатели эффективности переговоров</dc:title>
  <dc:creator>Богданов Ренат Алексеевич</dc:creator>
  <cp:lastModifiedBy>Богданов Ренат Алексеевич</cp:lastModifiedBy>
  <cp:revision>11</cp:revision>
  <dcterms:created xsi:type="dcterms:W3CDTF">2024-12-05T16:17:38Z</dcterms:created>
  <dcterms:modified xsi:type="dcterms:W3CDTF">2024-12-05T20:55:10Z</dcterms:modified>
</cp:coreProperties>
</file>